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IBM Plex Sans" charset="1" panose="020B0503050203000203"/>
      <p:regular r:id="rId10"/>
    </p:embeddedFont>
    <p:embeddedFont>
      <p:font typeface="IBM Plex Sans Bold" charset="1" panose="020B0803050203000203"/>
      <p:regular r:id="rId11"/>
    </p:embeddedFont>
    <p:embeddedFont>
      <p:font typeface="IBM Plex Sans Italics" charset="1" panose="020B0503050203000203"/>
      <p:regular r:id="rId12"/>
    </p:embeddedFont>
    <p:embeddedFont>
      <p:font typeface="IBM Plex Sans Bold Italics" charset="1" panose="020B0803050203000203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19" Target="slides/slide6.xml" Type="http://schemas.openxmlformats.org/officeDocument/2006/relationships/slide"/><Relationship Id="rId2" Target="presProps.xml" Type="http://schemas.openxmlformats.org/officeDocument/2006/relationships/presProps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jpeg>
</file>

<file path=ppt/media/image29.png>
</file>

<file path=ppt/media/image3.svg>
</file>

<file path=ppt/media/image30.png>
</file>

<file path=ppt/media/image31.svg>
</file>

<file path=ppt/media/image32.png>
</file>

<file path=ppt/media/image33.png>
</file>

<file path=ppt/media/image34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Relationship Id="rId6" Target="../media/image1.png" Type="http://schemas.openxmlformats.org/officeDocument/2006/relationships/image"/><Relationship Id="rId7" Target="../media/image2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1.pn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26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Relationship Id="rId3" Target="../media/image2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png" Type="http://schemas.openxmlformats.org/officeDocument/2006/relationships/image"/><Relationship Id="rId6" Target="../media/image1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63989" y="9519114"/>
            <a:ext cx="1716296" cy="472304"/>
          </a:xfrm>
          <a:custGeom>
            <a:avLst/>
            <a:gdLst/>
            <a:ahLst/>
            <a:cxnLst/>
            <a:rect r="r" b="b" t="t" l="l"/>
            <a:pathLst>
              <a:path h="472304" w="1716296">
                <a:moveTo>
                  <a:pt x="0" y="0"/>
                </a:moveTo>
                <a:lnTo>
                  <a:pt x="1716296" y="0"/>
                </a:lnTo>
                <a:lnTo>
                  <a:pt x="1716296" y="472304"/>
                </a:lnTo>
                <a:lnTo>
                  <a:pt x="0" y="4723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2540052">
            <a:off x="-829547" y="808562"/>
            <a:ext cx="3086100" cy="308610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CD7CC"/>
            </a:solidFill>
            <a:ln w="133350">
              <a:solidFill>
                <a:srgbClr val="000000"/>
              </a:solidFill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9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2540052">
            <a:off x="15143582" y="-1108668"/>
            <a:ext cx="6288835" cy="10669149"/>
            <a:chOff x="0" y="0"/>
            <a:chExt cx="1656319" cy="28099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56319" cy="2809982"/>
            </a:xfrm>
            <a:custGeom>
              <a:avLst/>
              <a:gdLst/>
              <a:ahLst/>
              <a:cxnLst/>
              <a:rect r="r" b="b" t="t" l="l"/>
              <a:pathLst>
                <a:path h="2809982" w="1656319">
                  <a:moveTo>
                    <a:pt x="0" y="0"/>
                  </a:moveTo>
                  <a:lnTo>
                    <a:pt x="1656319" y="0"/>
                  </a:lnTo>
                  <a:lnTo>
                    <a:pt x="1656319" y="2809982"/>
                  </a:lnTo>
                  <a:lnTo>
                    <a:pt x="0" y="2809982"/>
                  </a:lnTo>
                  <a:close/>
                </a:path>
              </a:pathLst>
            </a:custGeom>
            <a:solidFill>
              <a:srgbClr val="DCD7CC"/>
            </a:solidFill>
            <a:ln w="133350">
              <a:solidFill>
                <a:srgbClr val="000000"/>
              </a:solidFill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98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2592599">
            <a:off x="15911932" y="4399561"/>
            <a:ext cx="2218955" cy="431688"/>
          </a:xfrm>
          <a:custGeom>
            <a:avLst/>
            <a:gdLst/>
            <a:ahLst/>
            <a:cxnLst/>
            <a:rect r="r" b="b" t="t" l="l"/>
            <a:pathLst>
              <a:path h="431688" w="2218955">
                <a:moveTo>
                  <a:pt x="0" y="0"/>
                </a:moveTo>
                <a:lnTo>
                  <a:pt x="2218954" y="0"/>
                </a:lnTo>
                <a:lnTo>
                  <a:pt x="2218954" y="431687"/>
                </a:lnTo>
                <a:lnTo>
                  <a:pt x="0" y="4316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2592599">
            <a:off x="16320375" y="4778545"/>
            <a:ext cx="2218955" cy="431688"/>
          </a:xfrm>
          <a:custGeom>
            <a:avLst/>
            <a:gdLst/>
            <a:ahLst/>
            <a:cxnLst/>
            <a:rect r="r" b="b" t="t" l="l"/>
            <a:pathLst>
              <a:path h="431688" w="2218955">
                <a:moveTo>
                  <a:pt x="0" y="0"/>
                </a:moveTo>
                <a:lnTo>
                  <a:pt x="2218954" y="0"/>
                </a:lnTo>
                <a:lnTo>
                  <a:pt x="2218954" y="431688"/>
                </a:lnTo>
                <a:lnTo>
                  <a:pt x="0" y="4316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2592599">
            <a:off x="17276799" y="5695493"/>
            <a:ext cx="2218955" cy="431688"/>
          </a:xfrm>
          <a:custGeom>
            <a:avLst/>
            <a:gdLst/>
            <a:ahLst/>
            <a:cxnLst/>
            <a:rect r="r" b="b" t="t" l="l"/>
            <a:pathLst>
              <a:path h="431688" w="2218955">
                <a:moveTo>
                  <a:pt x="0" y="0"/>
                </a:moveTo>
                <a:lnTo>
                  <a:pt x="2218955" y="0"/>
                </a:lnTo>
                <a:lnTo>
                  <a:pt x="2218955" y="431688"/>
                </a:lnTo>
                <a:lnTo>
                  <a:pt x="0" y="43168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2592599">
            <a:off x="17700734" y="6066047"/>
            <a:ext cx="2218955" cy="431688"/>
          </a:xfrm>
          <a:custGeom>
            <a:avLst/>
            <a:gdLst/>
            <a:ahLst/>
            <a:cxnLst/>
            <a:rect r="r" b="b" t="t" l="l"/>
            <a:pathLst>
              <a:path h="431688" w="2218955">
                <a:moveTo>
                  <a:pt x="0" y="0"/>
                </a:moveTo>
                <a:lnTo>
                  <a:pt x="2218955" y="0"/>
                </a:lnTo>
                <a:lnTo>
                  <a:pt x="2218955" y="431688"/>
                </a:lnTo>
                <a:lnTo>
                  <a:pt x="0" y="43168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2520143">
            <a:off x="14319977" y="1551103"/>
            <a:ext cx="2196504" cy="2352347"/>
          </a:xfrm>
          <a:custGeom>
            <a:avLst/>
            <a:gdLst/>
            <a:ahLst/>
            <a:cxnLst/>
            <a:rect r="r" b="b" t="t" l="l"/>
            <a:pathLst>
              <a:path h="2352347" w="2196504">
                <a:moveTo>
                  <a:pt x="0" y="0"/>
                </a:moveTo>
                <a:lnTo>
                  <a:pt x="2196504" y="0"/>
                </a:lnTo>
                <a:lnTo>
                  <a:pt x="2196504" y="2352347"/>
                </a:lnTo>
                <a:lnTo>
                  <a:pt x="0" y="235234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2700000">
            <a:off x="-1097058" y="842069"/>
            <a:ext cx="2232279" cy="4114800"/>
          </a:xfrm>
          <a:custGeom>
            <a:avLst/>
            <a:gdLst/>
            <a:ahLst/>
            <a:cxnLst/>
            <a:rect r="r" b="b" t="t" l="l"/>
            <a:pathLst>
              <a:path h="4114800" w="2232279">
                <a:moveTo>
                  <a:pt x="0" y="0"/>
                </a:moveTo>
                <a:lnTo>
                  <a:pt x="2232279" y="0"/>
                </a:lnTo>
                <a:lnTo>
                  <a:pt x="223227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475931" y="3856550"/>
            <a:ext cx="5336139" cy="3083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30"/>
              </a:lnSpc>
            </a:pPr>
            <a:r>
              <a:rPr lang="en-US" sz="7300" spc="87" u="sng">
                <a:solidFill>
                  <a:srgbClr val="000000"/>
                </a:solidFill>
                <a:latin typeface="IBM Plex Sans"/>
              </a:rPr>
              <a:t>MAGIST </a:t>
            </a:r>
          </a:p>
          <a:p>
            <a:pPr marL="0" indent="0" lvl="0">
              <a:lnSpc>
                <a:spcPts val="8030"/>
              </a:lnSpc>
            </a:pPr>
            <a:r>
              <a:rPr lang="en-US" sz="7300" spc="87" u="sng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7300" spc="87">
                <a:solidFill>
                  <a:srgbClr val="000000"/>
                </a:solidFill>
                <a:latin typeface="IBM Plex Sans"/>
              </a:rPr>
              <a:t>THE RIGHT PARTNER?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D7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462173" y="373"/>
            <a:ext cx="10893840" cy="10287000"/>
            <a:chOff x="0" y="0"/>
            <a:chExt cx="7525768" cy="71065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525768" cy="7106546"/>
            </a:xfrm>
            <a:custGeom>
              <a:avLst/>
              <a:gdLst/>
              <a:ahLst/>
              <a:cxnLst/>
              <a:rect r="r" b="b" t="t" l="l"/>
              <a:pathLst>
                <a:path h="7106546" w="7525768">
                  <a:moveTo>
                    <a:pt x="0" y="0"/>
                  </a:moveTo>
                  <a:lnTo>
                    <a:pt x="7525768" y="0"/>
                  </a:lnTo>
                  <a:lnTo>
                    <a:pt x="7525768" y="7106546"/>
                  </a:lnTo>
                  <a:lnTo>
                    <a:pt x="0" y="710654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6288513" y="9554852"/>
            <a:ext cx="1718364" cy="472873"/>
          </a:xfrm>
          <a:custGeom>
            <a:avLst/>
            <a:gdLst/>
            <a:ahLst/>
            <a:cxnLst/>
            <a:rect r="r" b="b" t="t" l="l"/>
            <a:pathLst>
              <a:path h="472873" w="1718364">
                <a:moveTo>
                  <a:pt x="0" y="0"/>
                </a:moveTo>
                <a:lnTo>
                  <a:pt x="1718364" y="0"/>
                </a:lnTo>
                <a:lnTo>
                  <a:pt x="1718364" y="472873"/>
                </a:lnTo>
                <a:lnTo>
                  <a:pt x="0" y="4728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27333" y="479115"/>
            <a:ext cx="5360563" cy="1381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400"/>
              </a:lnSpc>
            </a:pPr>
            <a:r>
              <a:rPr lang="en-US" sz="4909" spc="58">
                <a:solidFill>
                  <a:srgbClr val="000000"/>
                </a:solidFill>
                <a:latin typeface="IBM Plex Sans"/>
              </a:rPr>
              <a:t>MAGIST SALES </a:t>
            </a:r>
            <a:r>
              <a:rPr lang="en-US" sz="4909" spc="58" u="sng">
                <a:solidFill>
                  <a:srgbClr val="000000"/>
                </a:solidFill>
                <a:latin typeface="IBM Plex Sans"/>
              </a:rPr>
              <a:t>THROUGH TIME</a:t>
            </a:r>
          </a:p>
        </p:txBody>
      </p:sp>
      <p:sp>
        <p:nvSpPr>
          <p:cNvPr name="AutoShape 6" id="6"/>
          <p:cNvSpPr/>
          <p:nvPr/>
        </p:nvSpPr>
        <p:spPr>
          <a:xfrm flipV="true">
            <a:off x="7394384" y="0"/>
            <a:ext cx="61911" cy="1028700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5403161" y="582656"/>
            <a:ext cx="1278192" cy="1278192"/>
          </a:xfrm>
          <a:custGeom>
            <a:avLst/>
            <a:gdLst/>
            <a:ahLst/>
            <a:cxnLst/>
            <a:rect r="r" b="b" t="t" l="l"/>
            <a:pathLst>
              <a:path h="1278192" w="1278192">
                <a:moveTo>
                  <a:pt x="0" y="0"/>
                </a:moveTo>
                <a:lnTo>
                  <a:pt x="1278192" y="0"/>
                </a:lnTo>
                <a:lnTo>
                  <a:pt x="1278192" y="1278192"/>
                </a:lnTo>
                <a:lnTo>
                  <a:pt x="0" y="1278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 flipV="true">
            <a:off x="-527" y="2218198"/>
            <a:ext cx="7425643" cy="26784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61162" y="123825"/>
            <a:ext cx="0" cy="1028700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-61913" y="61912"/>
            <a:ext cx="7425117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7524084" y="1188210"/>
            <a:ext cx="10640091" cy="6317299"/>
          </a:xfrm>
          <a:custGeom>
            <a:avLst/>
            <a:gdLst/>
            <a:ahLst/>
            <a:cxnLst/>
            <a:rect r="r" b="b" t="t" l="l"/>
            <a:pathLst>
              <a:path h="6317299" w="10640091">
                <a:moveTo>
                  <a:pt x="0" y="0"/>
                </a:moveTo>
                <a:lnTo>
                  <a:pt x="10640091" y="0"/>
                </a:lnTo>
                <a:lnTo>
                  <a:pt x="10640091" y="6317300"/>
                </a:lnTo>
                <a:lnTo>
                  <a:pt x="0" y="63173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12" id="12"/>
          <p:cNvSpPr/>
          <p:nvPr/>
        </p:nvSpPr>
        <p:spPr>
          <a:xfrm flipV="true">
            <a:off x="7394160" y="7505510"/>
            <a:ext cx="10893840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flipV="true">
            <a:off x="18226088" y="-495712"/>
            <a:ext cx="0" cy="1028700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7807390" y="7923763"/>
            <a:ext cx="2517183" cy="1626960"/>
          </a:xfrm>
          <a:custGeom>
            <a:avLst/>
            <a:gdLst/>
            <a:ahLst/>
            <a:cxnLst/>
            <a:rect r="r" b="b" t="t" l="l"/>
            <a:pathLst>
              <a:path h="1626960" w="2517183">
                <a:moveTo>
                  <a:pt x="0" y="0"/>
                </a:moveTo>
                <a:lnTo>
                  <a:pt x="2517183" y="0"/>
                </a:lnTo>
                <a:lnTo>
                  <a:pt x="2517183" y="1626960"/>
                </a:lnTo>
                <a:lnTo>
                  <a:pt x="0" y="16269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529020" y="9459015"/>
            <a:ext cx="999360" cy="211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00"/>
              </a:lnSpc>
            </a:pPr>
            <a:r>
              <a:rPr lang="en-US" sz="1600" spc="96">
                <a:solidFill>
                  <a:srgbClr val="000000"/>
                </a:solidFill>
                <a:latin typeface="IBM Plex Sans"/>
              </a:rPr>
              <a:t>Page / 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79802" y="2583119"/>
            <a:ext cx="6095944" cy="674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00"/>
              </a:lnSpc>
            </a:pPr>
          </a:p>
          <a:p>
            <a:pPr marL="496571" indent="-248285" lvl="1">
              <a:lnSpc>
                <a:spcPts val="5566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IBM Plex Sans Bold"/>
              </a:rPr>
              <a:t>5 TECH PRODUCT CATEGORIES</a:t>
            </a:r>
            <a:r>
              <a:rPr lang="en-US" sz="2300">
                <a:solidFill>
                  <a:srgbClr val="000000"/>
                </a:solidFill>
                <a:latin typeface="IBM Plex Sans"/>
              </a:rPr>
              <a:t> FROM 74 IN MAGIST PORTFOLIO ARE RELEVANT FOR ENIAC AND REPRESENT THE </a:t>
            </a:r>
            <a:r>
              <a:rPr lang="en-US" sz="2300">
                <a:solidFill>
                  <a:srgbClr val="000000"/>
                </a:solidFill>
                <a:latin typeface="IBM Plex Sans Bold"/>
              </a:rPr>
              <a:t>12 % OF TOTAL SALES.</a:t>
            </a:r>
          </a:p>
          <a:p>
            <a:pPr>
              <a:lnSpc>
                <a:spcPts val="5566"/>
              </a:lnSpc>
            </a:pPr>
          </a:p>
          <a:p>
            <a:pPr marL="496571" indent="-248285" lvl="1">
              <a:lnSpc>
                <a:spcPts val="5566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IBM Plex Sans"/>
              </a:rPr>
              <a:t>MAGIST SALES </a:t>
            </a:r>
            <a:r>
              <a:rPr lang="en-US" sz="2300">
                <a:solidFill>
                  <a:srgbClr val="000000"/>
                </a:solidFill>
                <a:latin typeface="IBM Plex Sans Bold"/>
              </a:rPr>
              <a:t>DOESN'T SHOW SIGNIFICANT GROWTH </a:t>
            </a:r>
            <a:r>
              <a:rPr lang="en-US" sz="2300">
                <a:solidFill>
                  <a:srgbClr val="000000"/>
                </a:solidFill>
                <a:latin typeface="IBM Plex Sans"/>
              </a:rPr>
              <a:t>IN TECH PRODUCTS</a:t>
            </a:r>
            <a:r>
              <a:rPr lang="en-US" sz="2300">
                <a:solidFill>
                  <a:srgbClr val="000000"/>
                </a:solidFill>
                <a:latin typeface="IBM Plex Sans Bold"/>
              </a:rPr>
              <a:t> SINCE Q1 2018.</a:t>
            </a:r>
          </a:p>
          <a:p>
            <a:pPr>
              <a:lnSpc>
                <a:spcPts val="46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D7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99763" y="0"/>
            <a:ext cx="10488237" cy="10287000"/>
            <a:chOff x="0" y="0"/>
            <a:chExt cx="276233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62334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62334">
                  <a:moveTo>
                    <a:pt x="0" y="0"/>
                  </a:moveTo>
                  <a:lnTo>
                    <a:pt x="2762334" y="0"/>
                  </a:lnTo>
                  <a:lnTo>
                    <a:pt x="27623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58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7799763" y="0"/>
            <a:ext cx="0" cy="1028700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7799763" y="4819387"/>
            <a:ext cx="10488237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0" y="1556371"/>
            <a:ext cx="7861675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-61913" y="61912"/>
            <a:ext cx="7861675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61912" y="61912"/>
            <a:ext cx="0" cy="1028700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6679123" y="360995"/>
            <a:ext cx="588193" cy="896294"/>
          </a:xfrm>
          <a:custGeom>
            <a:avLst/>
            <a:gdLst/>
            <a:ahLst/>
            <a:cxnLst/>
            <a:rect r="r" b="b" t="t" l="l"/>
            <a:pathLst>
              <a:path h="896294" w="588193">
                <a:moveTo>
                  <a:pt x="0" y="0"/>
                </a:moveTo>
                <a:lnTo>
                  <a:pt x="588193" y="0"/>
                </a:lnTo>
                <a:lnTo>
                  <a:pt x="588193" y="896294"/>
                </a:lnTo>
                <a:lnTo>
                  <a:pt x="0" y="8962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959900" y="-72378"/>
            <a:ext cx="6977918" cy="4757474"/>
          </a:xfrm>
          <a:custGeom>
            <a:avLst/>
            <a:gdLst/>
            <a:ahLst/>
            <a:cxnLst/>
            <a:rect r="r" b="b" t="t" l="l"/>
            <a:pathLst>
              <a:path h="4757474" w="6977918">
                <a:moveTo>
                  <a:pt x="0" y="0"/>
                </a:moveTo>
                <a:lnTo>
                  <a:pt x="6977918" y="0"/>
                </a:lnTo>
                <a:lnTo>
                  <a:pt x="6977918" y="4757475"/>
                </a:lnTo>
                <a:lnTo>
                  <a:pt x="0" y="47574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861675" y="5599296"/>
            <a:ext cx="9481464" cy="4687704"/>
          </a:xfrm>
          <a:custGeom>
            <a:avLst/>
            <a:gdLst/>
            <a:ahLst/>
            <a:cxnLst/>
            <a:rect r="r" b="b" t="t" l="l"/>
            <a:pathLst>
              <a:path h="4687704" w="9481464">
                <a:moveTo>
                  <a:pt x="0" y="0"/>
                </a:moveTo>
                <a:lnTo>
                  <a:pt x="9481465" y="0"/>
                </a:lnTo>
                <a:lnTo>
                  <a:pt x="9481465" y="4687704"/>
                </a:lnTo>
                <a:lnTo>
                  <a:pt x="0" y="46877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600367" y="9570290"/>
            <a:ext cx="1687633" cy="464416"/>
          </a:xfrm>
          <a:custGeom>
            <a:avLst/>
            <a:gdLst/>
            <a:ahLst/>
            <a:cxnLst/>
            <a:rect r="r" b="b" t="t" l="l"/>
            <a:pathLst>
              <a:path h="464416" w="1687633">
                <a:moveTo>
                  <a:pt x="0" y="0"/>
                </a:moveTo>
                <a:lnTo>
                  <a:pt x="1687633" y="0"/>
                </a:lnTo>
                <a:lnTo>
                  <a:pt x="1687633" y="464416"/>
                </a:lnTo>
                <a:lnTo>
                  <a:pt x="0" y="4644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1000"/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861675" y="61913"/>
            <a:ext cx="9071456" cy="4695562"/>
          </a:xfrm>
          <a:custGeom>
            <a:avLst/>
            <a:gdLst/>
            <a:ahLst/>
            <a:cxnLst/>
            <a:rect r="r" b="b" t="t" l="l"/>
            <a:pathLst>
              <a:path h="4695562" w="9071456">
                <a:moveTo>
                  <a:pt x="0" y="0"/>
                </a:moveTo>
                <a:lnTo>
                  <a:pt x="9071456" y="0"/>
                </a:lnTo>
                <a:lnTo>
                  <a:pt x="9071456" y="4695561"/>
                </a:lnTo>
                <a:lnTo>
                  <a:pt x="0" y="469556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714816"/>
            <a:ext cx="5220293" cy="530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99"/>
              </a:lnSpc>
            </a:pPr>
            <a:r>
              <a:rPr lang="en-US" sz="3999" u="sng">
                <a:solidFill>
                  <a:srgbClr val="000000"/>
                </a:solidFill>
                <a:latin typeface="IBM Plex Sans"/>
              </a:rPr>
              <a:t>PRICE DISTRIBUTION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18275" y="2125385"/>
            <a:ext cx="7225126" cy="7020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28" indent="-291464" lvl="1">
              <a:lnSpc>
                <a:spcPts val="5102"/>
              </a:lnSpc>
              <a:buFont typeface="Arial"/>
              <a:buChar char="•"/>
            </a:pPr>
            <a:r>
              <a:rPr lang="en-US" sz="2699" spc="32">
                <a:solidFill>
                  <a:srgbClr val="000000"/>
                </a:solidFill>
                <a:latin typeface="IBM Plex Sans"/>
              </a:rPr>
              <a:t>OUR PRICE DISTRIBUITION FINDS ITSELF IN A </a:t>
            </a:r>
            <a:r>
              <a:rPr lang="en-US" sz="2699" spc="32">
                <a:solidFill>
                  <a:srgbClr val="000000"/>
                </a:solidFill>
                <a:latin typeface="IBM Plex Sans Bold"/>
              </a:rPr>
              <a:t>HIGHER RANGE</a:t>
            </a:r>
            <a:r>
              <a:rPr lang="en-US" sz="2699" spc="32">
                <a:solidFill>
                  <a:srgbClr val="000000"/>
                </a:solidFill>
                <a:latin typeface="IBM Plex Sans"/>
              </a:rPr>
              <a:t> THAN MAGIST'S BUT SHOWS SIMILARITIES</a:t>
            </a:r>
          </a:p>
          <a:p>
            <a:pPr>
              <a:lnSpc>
                <a:spcPts val="5102"/>
              </a:lnSpc>
            </a:pPr>
          </a:p>
          <a:p>
            <a:pPr marL="582928" indent="-291464" lvl="1">
              <a:lnSpc>
                <a:spcPts val="5102"/>
              </a:lnSpc>
              <a:buFont typeface="Arial"/>
              <a:buChar char="•"/>
            </a:pPr>
            <a:r>
              <a:rPr lang="en-US" sz="2699" spc="32">
                <a:solidFill>
                  <a:srgbClr val="000000"/>
                </a:solidFill>
                <a:latin typeface="IBM Plex Sans Bold"/>
              </a:rPr>
              <a:t>65%</a:t>
            </a:r>
            <a:r>
              <a:rPr lang="en-US" sz="2699" spc="32">
                <a:solidFill>
                  <a:srgbClr val="000000"/>
                </a:solidFill>
                <a:latin typeface="IBM Plex Sans"/>
              </a:rPr>
              <a:t> OF MAGIST SALES IN TECH CATEGORIES ARE PRODUCTS PRICED FOR LESS THAN 300</a:t>
            </a:r>
          </a:p>
          <a:p>
            <a:pPr>
              <a:lnSpc>
                <a:spcPts val="5102"/>
              </a:lnSpc>
            </a:pPr>
          </a:p>
          <a:p>
            <a:pPr marL="582928" indent="-291464" lvl="1">
              <a:lnSpc>
                <a:spcPts val="5102"/>
              </a:lnSpc>
              <a:buFont typeface="Arial"/>
              <a:buChar char="•"/>
            </a:pPr>
            <a:r>
              <a:rPr lang="en-US" sz="2699" spc="32">
                <a:solidFill>
                  <a:srgbClr val="000000"/>
                </a:solidFill>
                <a:latin typeface="IBM Plex Sans Bold"/>
              </a:rPr>
              <a:t>38%</a:t>
            </a:r>
            <a:r>
              <a:rPr lang="en-US" sz="2699" spc="32">
                <a:solidFill>
                  <a:srgbClr val="000000"/>
                </a:solidFill>
                <a:latin typeface="IBM Plex Sans"/>
              </a:rPr>
              <a:t> OF OUR PRODUCTS FIT IN THIS RANGE </a:t>
            </a:r>
          </a:p>
          <a:p>
            <a:pPr>
              <a:lnSpc>
                <a:spcPts val="4724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529020" y="9478532"/>
            <a:ext cx="999360" cy="212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00"/>
              </a:lnSpc>
            </a:pPr>
            <a:r>
              <a:rPr lang="en-US" sz="1600" spc="96">
                <a:solidFill>
                  <a:srgbClr val="000000"/>
                </a:solidFill>
                <a:latin typeface="IBM Plex Sans"/>
              </a:rPr>
              <a:t>Page / 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257541" y="5360759"/>
            <a:ext cx="3921601" cy="20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8"/>
              </a:lnSpc>
              <a:spcBef>
                <a:spcPct val="0"/>
              </a:spcBef>
            </a:pPr>
            <a:r>
              <a:rPr lang="en-US" sz="1453" spc="17">
                <a:solidFill>
                  <a:srgbClr val="000000"/>
                </a:solidFill>
                <a:latin typeface="IBM Plex Sans"/>
              </a:rPr>
              <a:t>PRICE DISTRIBUTION ON ENIACS PRODUCTS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606192" y="253677"/>
            <a:ext cx="6576219" cy="209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8"/>
              </a:lnSpc>
              <a:spcBef>
                <a:spcPct val="0"/>
              </a:spcBef>
            </a:pPr>
            <a:r>
              <a:rPr lang="en-US" sz="1535" spc="18">
                <a:solidFill>
                  <a:srgbClr val="000000"/>
                </a:solidFill>
                <a:latin typeface="IBM Plex Sans"/>
              </a:rPr>
              <a:t>PRODUCT PRICE DISTRIBUTION ON MAGIST CATEGORIES OF INTEREST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D7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029" y="0"/>
            <a:ext cx="8089636" cy="2475561"/>
            <a:chOff x="0" y="0"/>
            <a:chExt cx="4041043" cy="12366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41043" cy="1236625"/>
            </a:xfrm>
            <a:custGeom>
              <a:avLst/>
              <a:gdLst/>
              <a:ahLst/>
              <a:cxnLst/>
              <a:rect r="r" b="b" t="t" l="l"/>
              <a:pathLst>
                <a:path h="1236625" w="4041043">
                  <a:moveTo>
                    <a:pt x="0" y="0"/>
                  </a:moveTo>
                  <a:lnTo>
                    <a:pt x="4041043" y="0"/>
                  </a:lnTo>
                  <a:lnTo>
                    <a:pt x="4041043" y="1236625"/>
                  </a:lnTo>
                  <a:lnTo>
                    <a:pt x="0" y="12366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>
              <a:solidFill>
                <a:srgbClr val="000000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4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022694" y="919057"/>
            <a:ext cx="10203393" cy="5790626"/>
          </a:xfrm>
          <a:custGeom>
            <a:avLst/>
            <a:gdLst/>
            <a:ahLst/>
            <a:cxnLst/>
            <a:rect r="r" b="b" t="t" l="l"/>
            <a:pathLst>
              <a:path h="5790626" w="10203393">
                <a:moveTo>
                  <a:pt x="0" y="0"/>
                </a:moveTo>
                <a:lnTo>
                  <a:pt x="10203394" y="0"/>
                </a:lnTo>
                <a:lnTo>
                  <a:pt x="10203394" y="5790626"/>
                </a:lnTo>
                <a:lnTo>
                  <a:pt x="0" y="57906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59" r="-111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980694" y="9173482"/>
            <a:ext cx="2245393" cy="617905"/>
          </a:xfrm>
          <a:custGeom>
            <a:avLst/>
            <a:gdLst/>
            <a:ahLst/>
            <a:cxnLst/>
            <a:rect r="r" b="b" t="t" l="l"/>
            <a:pathLst>
              <a:path h="617905" w="2245393">
                <a:moveTo>
                  <a:pt x="0" y="0"/>
                </a:moveTo>
                <a:lnTo>
                  <a:pt x="2245394" y="0"/>
                </a:lnTo>
                <a:lnTo>
                  <a:pt x="2245394" y="617906"/>
                </a:lnTo>
                <a:lnTo>
                  <a:pt x="0" y="6179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flipV="true">
            <a:off x="8022694" y="0"/>
            <a:ext cx="0" cy="10305449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V="true">
            <a:off x="61912" y="0"/>
            <a:ext cx="0" cy="10305449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5259442" y="919057"/>
            <a:ext cx="1702601" cy="1213103"/>
          </a:xfrm>
          <a:custGeom>
            <a:avLst/>
            <a:gdLst/>
            <a:ahLst/>
            <a:cxnLst/>
            <a:rect r="r" b="b" t="t" l="l"/>
            <a:pathLst>
              <a:path h="1213103" w="1702601">
                <a:moveTo>
                  <a:pt x="0" y="0"/>
                </a:moveTo>
                <a:lnTo>
                  <a:pt x="1702600" y="0"/>
                </a:lnTo>
                <a:lnTo>
                  <a:pt x="1702600" y="1213103"/>
                </a:lnTo>
                <a:lnTo>
                  <a:pt x="0" y="12131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084607" y="6791125"/>
            <a:ext cx="10141481" cy="1259871"/>
          </a:xfrm>
          <a:custGeom>
            <a:avLst/>
            <a:gdLst/>
            <a:ahLst/>
            <a:cxnLst/>
            <a:rect r="r" b="b" t="t" l="l"/>
            <a:pathLst>
              <a:path h="1259871" w="10141481">
                <a:moveTo>
                  <a:pt x="0" y="0"/>
                </a:moveTo>
                <a:lnTo>
                  <a:pt x="10141481" y="0"/>
                </a:lnTo>
                <a:lnTo>
                  <a:pt x="10141481" y="1259871"/>
                </a:lnTo>
                <a:lnTo>
                  <a:pt x="0" y="12598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377" t="0" r="-6377" b="-2847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27333" y="848388"/>
            <a:ext cx="6043581" cy="1034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99"/>
              </a:lnSpc>
              <a:spcBef>
                <a:spcPct val="0"/>
              </a:spcBef>
            </a:pPr>
            <a:r>
              <a:rPr lang="en-US" sz="3999" u="sng">
                <a:solidFill>
                  <a:srgbClr val="000000"/>
                </a:solidFill>
                <a:latin typeface="IBM Plex Sans"/>
              </a:rPr>
              <a:t>ARE ORDERS BEING DELIVER?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27333" y="9511010"/>
            <a:ext cx="999360" cy="212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00"/>
              </a:lnSpc>
            </a:pPr>
            <a:r>
              <a:rPr lang="en-US" sz="1600" spc="96">
                <a:solidFill>
                  <a:srgbClr val="000000"/>
                </a:solidFill>
                <a:latin typeface="IBM Plex Sans"/>
              </a:rPr>
              <a:t>Page / 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512032" y="416687"/>
            <a:ext cx="9347871" cy="355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 spc="29" u="sng">
                <a:solidFill>
                  <a:srgbClr val="000000"/>
                </a:solidFill>
                <a:latin typeface="IBM Plex Sans"/>
              </a:rPr>
              <a:t>DISTRIBUITION OF ORDERS THROUGH DELIVERY TIME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061817" y="3093941"/>
            <a:ext cx="91529" cy="20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8"/>
              </a:lnSpc>
              <a:spcBef>
                <a:spcPct val="0"/>
              </a:spcBef>
            </a:pPr>
            <a:r>
              <a:rPr lang="en-US" sz="1453" spc="17">
                <a:solidFill>
                  <a:srgbClr val="000000"/>
                </a:solidFill>
                <a:latin typeface="IBM Plex Sans"/>
              </a:rPr>
              <a:t> 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7547" y="4026107"/>
            <a:ext cx="7029513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29">
                <a:solidFill>
                  <a:srgbClr val="000000"/>
                </a:solidFill>
                <a:latin typeface="IBM Plex Sans"/>
              </a:rPr>
              <a:t>90% OF THE ORDERS ARE DELIVERED IN LESS THAN 20 DAYS.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27547" y="7109540"/>
            <a:ext cx="7032028" cy="1193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99"/>
              </a:lnSpc>
            </a:pPr>
            <a:r>
              <a:rPr lang="en-US" sz="2499" spc="29">
                <a:solidFill>
                  <a:srgbClr val="000000"/>
                </a:solidFill>
                <a:latin typeface="IBM Plex Sans"/>
              </a:rPr>
              <a:t>MAGIST HAS A RELIABLE DELIVERY PROCESS THROUGH THE PUBLIC POST OFFICE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27547" y="5844916"/>
            <a:ext cx="7032028" cy="355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2749"/>
              </a:lnSpc>
              <a:buFont typeface="Arial"/>
              <a:buChar char="•"/>
            </a:pPr>
            <a:r>
              <a:rPr lang="en-US" sz="2499" spc="29">
                <a:solidFill>
                  <a:srgbClr val="000000"/>
                </a:solidFill>
                <a:latin typeface="IBM Plex Sans"/>
              </a:rPr>
              <a:t>SHARE OF DELAYED ORDERS IS 7%.</a:t>
            </a:r>
          </a:p>
        </p:txBody>
      </p:sp>
      <p:sp>
        <p:nvSpPr>
          <p:cNvPr name="AutoShape 18" id="18"/>
          <p:cNvSpPr/>
          <p:nvPr/>
        </p:nvSpPr>
        <p:spPr>
          <a:xfrm flipV="true">
            <a:off x="7960782" y="919826"/>
            <a:ext cx="1032721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>
            <a:off x="7991738" y="6771596"/>
            <a:ext cx="1032721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8022694" y="8112908"/>
            <a:ext cx="10327218" cy="0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12" r="0" b="781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729698" y="1228289"/>
            <a:ext cx="12828605" cy="9058711"/>
            <a:chOff x="0" y="0"/>
            <a:chExt cx="3378727" cy="23858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78727" cy="2385833"/>
            </a:xfrm>
            <a:custGeom>
              <a:avLst/>
              <a:gdLst/>
              <a:ahLst/>
              <a:cxnLst/>
              <a:rect r="r" b="b" t="t" l="l"/>
              <a:pathLst>
                <a:path h="2385833" w="3378727">
                  <a:moveTo>
                    <a:pt x="0" y="0"/>
                  </a:moveTo>
                  <a:lnTo>
                    <a:pt x="3378727" y="0"/>
                  </a:lnTo>
                  <a:lnTo>
                    <a:pt x="3378727" y="2385833"/>
                  </a:lnTo>
                  <a:lnTo>
                    <a:pt x="0" y="2385833"/>
                  </a:lnTo>
                  <a:close/>
                </a:path>
              </a:pathLst>
            </a:custGeom>
            <a:solidFill>
              <a:srgbClr val="DCD7CC"/>
            </a:solidFill>
            <a:ln w="123825">
              <a:solidFill>
                <a:srgbClr val="000000"/>
              </a:solidFill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9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877108" y="1758070"/>
            <a:ext cx="8533784" cy="530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3999" u="sng">
                <a:solidFill>
                  <a:srgbClr val="000000"/>
                </a:solidFill>
                <a:latin typeface="IBM Plex Sans"/>
              </a:rPr>
              <a:t>OVERVIEW AND RECOMENDATIONS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2729698" y="2721660"/>
            <a:ext cx="12828605" cy="62098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3490922" y="3114465"/>
            <a:ext cx="11395177" cy="318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49"/>
              </a:lnSpc>
            </a:pPr>
            <a:r>
              <a:rPr lang="en-US" sz="2499" spc="29" u="sng">
                <a:solidFill>
                  <a:srgbClr val="000000"/>
                </a:solidFill>
                <a:latin typeface="IBM Plex Sans"/>
              </a:rPr>
              <a:t>MAGIST IS A </a:t>
            </a:r>
            <a:r>
              <a:rPr lang="en-US" sz="2499" spc="29" u="sng">
                <a:solidFill>
                  <a:srgbClr val="000000"/>
                </a:solidFill>
                <a:latin typeface="IBM Plex Sans Bold"/>
              </a:rPr>
              <a:t>SUITABLE PARTNER</a:t>
            </a:r>
            <a:r>
              <a:rPr lang="en-US" sz="2499" spc="29" u="sng">
                <a:solidFill>
                  <a:srgbClr val="000000"/>
                </a:solidFill>
                <a:latin typeface="IBM Plex Sans"/>
              </a:rPr>
              <a:t> TO ENTER BRASIL MARKET.</a:t>
            </a:r>
          </a:p>
          <a:p>
            <a:pPr>
              <a:lnSpc>
                <a:spcPts val="2849"/>
              </a:lnSpc>
            </a:pPr>
          </a:p>
          <a:p>
            <a:pPr>
              <a:lnSpc>
                <a:spcPts val="2849"/>
              </a:lnSpc>
            </a:pPr>
            <a:r>
              <a:rPr lang="en-US" sz="2499" spc="29">
                <a:solidFill>
                  <a:srgbClr val="000000"/>
                </a:solidFill>
                <a:latin typeface="IBM Plex Sans Bold"/>
              </a:rPr>
              <a:t>KEY ARGUMENTS:</a:t>
            </a:r>
          </a:p>
          <a:p>
            <a:pPr>
              <a:lnSpc>
                <a:spcPts val="2849"/>
              </a:lnSpc>
            </a:pPr>
          </a:p>
          <a:p>
            <a:pPr marL="539749" indent="-269875" lvl="1">
              <a:lnSpc>
                <a:spcPts val="2849"/>
              </a:lnSpc>
              <a:buFont typeface="Arial"/>
              <a:buChar char="•"/>
            </a:pPr>
            <a:r>
              <a:rPr lang="en-US" sz="2499" spc="29">
                <a:solidFill>
                  <a:srgbClr val="000000"/>
                </a:solidFill>
                <a:latin typeface="IBM Plex Sans"/>
              </a:rPr>
              <a:t>MAGIST DEAL WITH PUBLIC POST OFFICE HAS RESULT IN A RELIABLE DELIVERY SYSTEM.</a:t>
            </a:r>
          </a:p>
          <a:p>
            <a:pPr>
              <a:lnSpc>
                <a:spcPts val="2849"/>
              </a:lnSpc>
            </a:pPr>
          </a:p>
          <a:p>
            <a:pPr marL="539749" indent="-269875" lvl="1">
              <a:lnSpc>
                <a:spcPts val="2849"/>
              </a:lnSpc>
              <a:buFont typeface="Arial"/>
              <a:buChar char="•"/>
            </a:pPr>
            <a:r>
              <a:rPr lang="en-US" sz="2499" spc="29">
                <a:solidFill>
                  <a:srgbClr val="000000"/>
                </a:solidFill>
                <a:latin typeface="IBM Plex Sans"/>
              </a:rPr>
              <a:t>ENIAC PRODUCTS FIT TO PRICE RANGE WITH MOST SALES AND HAVE A POTENTIAL TO ENTER MID AND HIGH PRICE SEGMENTS.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90922" y="6543465"/>
            <a:ext cx="11395177" cy="376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4"/>
              </a:lnSpc>
            </a:pPr>
            <a:r>
              <a:rPr lang="en-US" sz="2499" spc="29">
                <a:solidFill>
                  <a:srgbClr val="000000"/>
                </a:solidFill>
                <a:latin typeface="IBM Plex Sans Bold"/>
              </a:rPr>
              <a:t> FOLLOWING RECOMENDATIONS:</a:t>
            </a:r>
          </a:p>
          <a:p>
            <a:pPr marL="539749" indent="-269875" lvl="1">
              <a:lnSpc>
                <a:spcPts val="4324"/>
              </a:lnSpc>
              <a:buFont typeface="Arial"/>
              <a:buChar char="•"/>
            </a:pPr>
            <a:r>
              <a:rPr lang="en-US" sz="2499" spc="29">
                <a:solidFill>
                  <a:srgbClr val="000000"/>
                </a:solidFill>
                <a:latin typeface="IBM Plex Sans"/>
              </a:rPr>
              <a:t>INVESTIGATE ENIAC PRICE DISTRIBUTION BY CATEGORIES </a:t>
            </a:r>
          </a:p>
          <a:p>
            <a:pPr marL="539749" indent="-269875" lvl="1">
              <a:lnSpc>
                <a:spcPts val="4324"/>
              </a:lnSpc>
              <a:buFont typeface="Arial"/>
              <a:buChar char="•"/>
            </a:pPr>
            <a:r>
              <a:rPr lang="en-US" sz="2499" spc="29">
                <a:solidFill>
                  <a:srgbClr val="000000"/>
                </a:solidFill>
                <a:latin typeface="IBM Plex Sans"/>
              </a:rPr>
              <a:t>REQUEST MORE ACCURATE DATA</a:t>
            </a:r>
          </a:p>
          <a:p>
            <a:pPr marL="539749" indent="-269875" lvl="1">
              <a:lnSpc>
                <a:spcPts val="4324"/>
              </a:lnSpc>
              <a:buFont typeface="Arial"/>
              <a:buChar char="•"/>
            </a:pPr>
            <a:r>
              <a:rPr lang="en-US" sz="2499" spc="29">
                <a:solidFill>
                  <a:srgbClr val="000000"/>
                </a:solidFill>
                <a:latin typeface="IBM Plex Sans"/>
              </a:rPr>
              <a:t>EXPLORE </a:t>
            </a:r>
            <a:r>
              <a:rPr lang="en-US" sz="2499" spc="29">
                <a:solidFill>
                  <a:srgbClr val="000000"/>
                </a:solidFill>
                <a:latin typeface="IBM Plex Sans"/>
              </a:rPr>
              <a:t>TECH PRODUCTS MARKET IN BRASIL</a:t>
            </a:r>
          </a:p>
          <a:p>
            <a:pPr marL="539749" indent="-269875" lvl="1">
              <a:lnSpc>
                <a:spcPts val="4324"/>
              </a:lnSpc>
              <a:buFont typeface="Arial"/>
              <a:buChar char="•"/>
            </a:pPr>
            <a:r>
              <a:rPr lang="en-US" sz="2499" spc="29">
                <a:solidFill>
                  <a:srgbClr val="000000"/>
                </a:solidFill>
                <a:latin typeface="IBM Plex Sans"/>
              </a:rPr>
              <a:t>INVESTIGATE IMPORT TAX POLICY</a:t>
            </a:r>
          </a:p>
          <a:p>
            <a:pPr marL="539749" indent="-269875" lvl="1">
              <a:lnSpc>
                <a:spcPts val="4324"/>
              </a:lnSpc>
              <a:buFont typeface="Arial"/>
              <a:buChar char="•"/>
            </a:pPr>
            <a:r>
              <a:rPr lang="en-US" sz="2499" spc="29">
                <a:solidFill>
                  <a:srgbClr val="000000"/>
                </a:solidFill>
                <a:latin typeface="IBM Plex Sans"/>
              </a:rPr>
              <a:t>COMPARE MAGIST DELIVERY DATA AGAINST ENIAC'S STANDARDS</a:t>
            </a:r>
          </a:p>
          <a:p>
            <a:pPr>
              <a:lnSpc>
                <a:spcPts val="4324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95310" y="9362976"/>
            <a:ext cx="999360" cy="211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00"/>
              </a:lnSpc>
            </a:pPr>
            <a:r>
              <a:rPr lang="en-US" sz="1600" spc="96">
                <a:solidFill>
                  <a:srgbClr val="DCD7CC"/>
                </a:solidFill>
                <a:latin typeface="IBM Plex Sans"/>
              </a:rPr>
              <a:t>Page / 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1562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00986" y="9362412"/>
            <a:ext cx="999360" cy="211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00"/>
              </a:lnSpc>
            </a:pPr>
            <a:r>
              <a:rPr lang="en-US" sz="1600" spc="96">
                <a:solidFill>
                  <a:srgbClr val="000000"/>
                </a:solidFill>
                <a:latin typeface="IBM Plex Sans"/>
              </a:rPr>
              <a:t>Page / 6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021303" y="8836215"/>
            <a:ext cx="2245393" cy="617905"/>
          </a:xfrm>
          <a:custGeom>
            <a:avLst/>
            <a:gdLst/>
            <a:ahLst/>
            <a:cxnLst/>
            <a:rect r="r" b="b" t="t" l="l"/>
            <a:pathLst>
              <a:path h="617905" w="2245393">
                <a:moveTo>
                  <a:pt x="0" y="0"/>
                </a:moveTo>
                <a:lnTo>
                  <a:pt x="2245394" y="0"/>
                </a:lnTo>
                <a:lnTo>
                  <a:pt x="2245394" y="617905"/>
                </a:lnTo>
                <a:lnTo>
                  <a:pt x="0" y="6179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D7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536954" y="1724638"/>
            <a:ext cx="19050" cy="8749878"/>
          </a:xfrm>
          <a:prstGeom prst="line">
            <a:avLst/>
          </a:prstGeom>
          <a:ln cap="flat" w="38100">
            <a:solidFill>
              <a:srgbClr val="000000">
                <a:alpha val="33725"/>
              </a:srgbClr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true" flipV="false" rot="-1670408">
            <a:off x="8554924" y="940141"/>
            <a:ext cx="6471582" cy="6732465"/>
          </a:xfrm>
          <a:custGeom>
            <a:avLst/>
            <a:gdLst/>
            <a:ahLst/>
            <a:cxnLst/>
            <a:rect r="r" b="b" t="t" l="l"/>
            <a:pathLst>
              <a:path h="6732465" w="6471582">
                <a:moveTo>
                  <a:pt x="6471582" y="0"/>
                </a:moveTo>
                <a:lnTo>
                  <a:pt x="0" y="0"/>
                </a:lnTo>
                <a:lnTo>
                  <a:pt x="0" y="6732465"/>
                </a:lnTo>
                <a:lnTo>
                  <a:pt x="6471582" y="6732465"/>
                </a:lnTo>
                <a:lnTo>
                  <a:pt x="647158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0985" y="1519703"/>
            <a:ext cx="16173748" cy="204893"/>
          </a:xfrm>
          <a:custGeom>
            <a:avLst/>
            <a:gdLst/>
            <a:ahLst/>
            <a:cxnLst/>
            <a:rect r="r" b="b" t="t" l="l"/>
            <a:pathLst>
              <a:path h="204893" w="16173748">
                <a:moveTo>
                  <a:pt x="0" y="0"/>
                </a:moveTo>
                <a:lnTo>
                  <a:pt x="16173748" y="0"/>
                </a:lnTo>
                <a:lnTo>
                  <a:pt x="16173748" y="204893"/>
                </a:lnTo>
                <a:lnTo>
                  <a:pt x="0" y="2048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1025" y="219870"/>
            <a:ext cx="4293840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  <a:spcBef>
                <a:spcPct val="0"/>
              </a:spcBef>
            </a:pPr>
            <a:r>
              <a:rPr lang="en-US" sz="2400" spc="28">
                <a:solidFill>
                  <a:srgbClr val="000000"/>
                </a:solidFill>
                <a:latin typeface="IBM Plex Sans"/>
              </a:rPr>
              <a:t>BACKLOG AND ASSUMPTIONS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1025" y="764147"/>
            <a:ext cx="13145193" cy="565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91"/>
              </a:lnSpc>
              <a:spcBef>
                <a:spcPct val="0"/>
              </a:spcBef>
            </a:pPr>
            <a:r>
              <a:rPr lang="en-US" sz="3992" spc="47">
                <a:solidFill>
                  <a:srgbClr val="000000"/>
                </a:solidFill>
                <a:latin typeface="IBM Plex Sans"/>
              </a:rPr>
              <a:t>OUR UNDERSTANDING OF DELIVERY PROCESS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03934" y="2702283"/>
            <a:ext cx="2585861" cy="204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3"/>
              </a:lnSpc>
              <a:spcBef>
                <a:spcPct val="0"/>
              </a:spcBef>
            </a:pPr>
            <a:r>
              <a:rPr lang="en-US" sz="1412" spc="16">
                <a:solidFill>
                  <a:srgbClr val="000000"/>
                </a:solidFill>
                <a:latin typeface="IBM Plex Sans"/>
              </a:rPr>
              <a:t>CUSTOMERS CREAT AN ORDER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29925" y="3491585"/>
            <a:ext cx="2828151" cy="213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4"/>
              </a:lnSpc>
              <a:spcBef>
                <a:spcPct val="0"/>
              </a:spcBef>
            </a:pPr>
            <a:r>
              <a:rPr lang="en-US" sz="1531" spc="18">
                <a:solidFill>
                  <a:srgbClr val="000000"/>
                </a:solidFill>
                <a:latin typeface="IBM Plex Sans"/>
              </a:rPr>
              <a:t>SELLERS APPROVES AN ORDER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35619" y="4494507"/>
            <a:ext cx="3000788" cy="220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38"/>
              </a:lnSpc>
              <a:spcBef>
                <a:spcPct val="0"/>
              </a:spcBef>
            </a:pPr>
            <a:r>
              <a:rPr lang="en-US" sz="1580" spc="18">
                <a:solidFill>
                  <a:srgbClr val="000000"/>
                </a:solidFill>
                <a:latin typeface="IBM Plex Sans"/>
              </a:rPr>
              <a:t>ORDER DELIVERED TO CARRIER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95744" y="5462394"/>
            <a:ext cx="4860947" cy="253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10"/>
              </a:lnSpc>
              <a:spcBef>
                <a:spcPct val="0"/>
              </a:spcBef>
            </a:pPr>
            <a:r>
              <a:rPr lang="en-US" sz="1737" spc="20">
                <a:solidFill>
                  <a:srgbClr val="000000"/>
                </a:solidFill>
                <a:latin typeface="IBM Plex Sans"/>
              </a:rPr>
              <a:t>ORDER DELIVERED TO CUSTOMER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832833" y="4498794"/>
            <a:ext cx="2832432" cy="202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8"/>
              </a:lnSpc>
              <a:spcBef>
                <a:spcPct val="0"/>
              </a:spcBef>
            </a:pPr>
            <a:r>
              <a:rPr lang="en-US" sz="1398" spc="16">
                <a:solidFill>
                  <a:srgbClr val="000000"/>
                </a:solidFill>
                <a:latin typeface="IBM Plex Sans"/>
              </a:rPr>
              <a:t>EDT PROVIDED FROM CARRIER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39152" y="3706606"/>
            <a:ext cx="2478620" cy="226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82"/>
              </a:lnSpc>
              <a:spcBef>
                <a:spcPct val="0"/>
              </a:spcBef>
            </a:pPr>
            <a:r>
              <a:rPr lang="en-US" sz="1620" spc="19">
                <a:solidFill>
                  <a:srgbClr val="000000"/>
                </a:solidFill>
                <a:latin typeface="IBM Plex Sans"/>
              </a:rPr>
              <a:t>ID GIVEN TO EVERY USER</a:t>
            </a:r>
          </a:p>
        </p:txBody>
      </p:sp>
      <p:sp>
        <p:nvSpPr>
          <p:cNvPr name="AutoShape 13" id="13"/>
          <p:cNvSpPr/>
          <p:nvPr/>
        </p:nvSpPr>
        <p:spPr>
          <a:xfrm flipV="true">
            <a:off x="-40" y="1724596"/>
            <a:ext cx="182880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flipV="true">
            <a:off x="-20" y="1510178"/>
            <a:ext cx="182880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flipV="true">
            <a:off x="-20" y="1291103"/>
            <a:ext cx="182880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 flipV="true">
            <a:off x="20" y="526575"/>
            <a:ext cx="182880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 flipV="true">
            <a:off x="3268937" y="1734163"/>
            <a:ext cx="19050" cy="8749878"/>
          </a:xfrm>
          <a:prstGeom prst="line">
            <a:avLst/>
          </a:prstGeom>
          <a:ln cap="flat" w="38100">
            <a:solidFill>
              <a:srgbClr val="000000">
                <a:alpha val="33725"/>
              </a:srgbClr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flipV="true">
            <a:off x="6021807" y="1762738"/>
            <a:ext cx="19050" cy="8749878"/>
          </a:xfrm>
          <a:prstGeom prst="line">
            <a:avLst/>
          </a:prstGeom>
          <a:ln cap="flat" w="38100">
            <a:solidFill>
              <a:srgbClr val="000000">
                <a:alpha val="33725"/>
              </a:srgbClr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flipV="true">
            <a:off x="7558765" y="1705588"/>
            <a:ext cx="19050" cy="8749878"/>
          </a:xfrm>
          <a:prstGeom prst="line">
            <a:avLst/>
          </a:prstGeom>
          <a:ln cap="flat" w="38100">
            <a:solidFill>
              <a:srgbClr val="000000">
                <a:alpha val="33725"/>
              </a:srgbClr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flipV="true">
            <a:off x="9134436" y="1762738"/>
            <a:ext cx="19050" cy="8749878"/>
          </a:xfrm>
          <a:prstGeom prst="line">
            <a:avLst/>
          </a:prstGeom>
          <a:ln cap="flat" w="38100">
            <a:solidFill>
              <a:srgbClr val="000000">
                <a:alpha val="33725"/>
              </a:srgbClr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Freeform 21" id="21"/>
          <p:cNvSpPr/>
          <p:nvPr/>
        </p:nvSpPr>
        <p:spPr>
          <a:xfrm flipH="false" flipV="false" rot="0">
            <a:off x="1194514" y="5341306"/>
            <a:ext cx="9701230" cy="3802289"/>
          </a:xfrm>
          <a:custGeom>
            <a:avLst/>
            <a:gdLst/>
            <a:ahLst/>
            <a:cxnLst/>
            <a:rect r="r" b="b" t="t" l="l"/>
            <a:pathLst>
              <a:path h="3802289" w="9701230">
                <a:moveTo>
                  <a:pt x="0" y="0"/>
                </a:moveTo>
                <a:lnTo>
                  <a:pt x="9701230" y="0"/>
                </a:lnTo>
                <a:lnTo>
                  <a:pt x="9701230" y="3802289"/>
                </a:lnTo>
                <a:lnTo>
                  <a:pt x="0" y="38022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22" id="22"/>
          <p:cNvSpPr/>
          <p:nvPr/>
        </p:nvSpPr>
        <p:spPr>
          <a:xfrm flipV="true">
            <a:off x="11026489" y="1762738"/>
            <a:ext cx="19050" cy="8749878"/>
          </a:xfrm>
          <a:prstGeom prst="line">
            <a:avLst/>
          </a:prstGeom>
          <a:ln cap="flat" w="38100">
            <a:solidFill>
              <a:srgbClr val="000000">
                <a:alpha val="33725"/>
              </a:srgbClr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 flipV="true">
            <a:off x="13288118" y="1762738"/>
            <a:ext cx="19050" cy="8749878"/>
          </a:xfrm>
          <a:prstGeom prst="line">
            <a:avLst/>
          </a:prstGeom>
          <a:ln cap="flat" w="38100">
            <a:solidFill>
              <a:srgbClr val="000000">
                <a:alpha val="33725"/>
              </a:srgbClr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 flipV="true">
            <a:off x="15268099" y="1762738"/>
            <a:ext cx="19050" cy="8749878"/>
          </a:xfrm>
          <a:prstGeom prst="line">
            <a:avLst/>
          </a:prstGeom>
          <a:ln cap="flat" w="38100">
            <a:solidFill>
              <a:srgbClr val="000000">
                <a:alpha val="33725"/>
              </a:srgbClr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AutoShape 25" id="25"/>
          <p:cNvSpPr/>
          <p:nvPr/>
        </p:nvSpPr>
        <p:spPr>
          <a:xfrm flipV="true">
            <a:off x="17278350" y="1762738"/>
            <a:ext cx="19050" cy="8749878"/>
          </a:xfrm>
          <a:prstGeom prst="line">
            <a:avLst/>
          </a:prstGeom>
          <a:ln cap="flat" w="38100">
            <a:solidFill>
              <a:srgbClr val="000000">
                <a:alpha val="33725"/>
              </a:srgbClr>
            </a:solidFill>
            <a:prstDash val="lgDash"/>
            <a:headEnd type="none" len="sm" w="sm"/>
            <a:tailEnd type="none" len="sm" w="sm"/>
          </a:ln>
        </p:spPr>
      </p:sp>
      <p:grpSp>
        <p:nvGrpSpPr>
          <p:cNvPr name="Group 26" id="26"/>
          <p:cNvGrpSpPr/>
          <p:nvPr/>
        </p:nvGrpSpPr>
        <p:grpSpPr>
          <a:xfrm rot="0">
            <a:off x="-83863" y="2135930"/>
            <a:ext cx="3086100" cy="899484"/>
            <a:chOff x="0" y="0"/>
            <a:chExt cx="812800" cy="236901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236901"/>
            </a:xfrm>
            <a:custGeom>
              <a:avLst/>
              <a:gdLst/>
              <a:ahLst/>
              <a:cxnLst/>
              <a:rect r="r" b="b" t="t" l="l"/>
              <a:pathLst>
                <a:path h="236901" w="812800">
                  <a:moveTo>
                    <a:pt x="112889" y="0"/>
                  </a:moveTo>
                  <a:lnTo>
                    <a:pt x="699911" y="0"/>
                  </a:lnTo>
                  <a:cubicBezTo>
                    <a:pt x="762258" y="0"/>
                    <a:pt x="812800" y="50542"/>
                    <a:pt x="812800" y="112889"/>
                  </a:cubicBezTo>
                  <a:lnTo>
                    <a:pt x="812800" y="124012"/>
                  </a:lnTo>
                  <a:cubicBezTo>
                    <a:pt x="812800" y="153952"/>
                    <a:pt x="800906" y="182666"/>
                    <a:pt x="779736" y="203837"/>
                  </a:cubicBezTo>
                  <a:cubicBezTo>
                    <a:pt x="758565" y="225008"/>
                    <a:pt x="729851" y="236901"/>
                    <a:pt x="699911" y="236901"/>
                  </a:cubicBezTo>
                  <a:lnTo>
                    <a:pt x="112889" y="236901"/>
                  </a:lnTo>
                  <a:cubicBezTo>
                    <a:pt x="50542" y="236901"/>
                    <a:pt x="0" y="186359"/>
                    <a:pt x="0" y="124012"/>
                  </a:cubicBezTo>
                  <a:lnTo>
                    <a:pt x="0" y="112889"/>
                  </a:lnTo>
                  <a:cubicBezTo>
                    <a:pt x="0" y="50542"/>
                    <a:pt x="50542" y="0"/>
                    <a:pt x="11288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>
              <a:solidFill>
                <a:srgbClr val="000000">
                  <a:alpha val="65882"/>
                </a:srgbClr>
              </a:solidFill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98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0" y="2390598"/>
            <a:ext cx="2831270" cy="409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1"/>
              </a:lnSpc>
              <a:spcBef>
                <a:spcPct val="0"/>
              </a:spcBef>
            </a:pPr>
            <a:r>
              <a:rPr lang="en-US" sz="1474" spc="17">
                <a:solidFill>
                  <a:srgbClr val="000000"/>
                </a:solidFill>
                <a:latin typeface="IBM Plex Sans"/>
              </a:rPr>
              <a:t>ID GIVEN TO EVERY ORDER PLACE BY USERS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706837" y="3406889"/>
            <a:ext cx="3086100" cy="899484"/>
            <a:chOff x="0" y="0"/>
            <a:chExt cx="812800" cy="236901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236901"/>
            </a:xfrm>
            <a:custGeom>
              <a:avLst/>
              <a:gdLst/>
              <a:ahLst/>
              <a:cxnLst/>
              <a:rect r="r" b="b" t="t" l="l"/>
              <a:pathLst>
                <a:path h="236901" w="812800">
                  <a:moveTo>
                    <a:pt x="112889" y="0"/>
                  </a:moveTo>
                  <a:lnTo>
                    <a:pt x="699911" y="0"/>
                  </a:lnTo>
                  <a:cubicBezTo>
                    <a:pt x="762258" y="0"/>
                    <a:pt x="812800" y="50542"/>
                    <a:pt x="812800" y="112889"/>
                  </a:cubicBezTo>
                  <a:lnTo>
                    <a:pt x="812800" y="124012"/>
                  </a:lnTo>
                  <a:cubicBezTo>
                    <a:pt x="812800" y="153952"/>
                    <a:pt x="800906" y="182666"/>
                    <a:pt x="779736" y="203837"/>
                  </a:cubicBezTo>
                  <a:cubicBezTo>
                    <a:pt x="758565" y="225008"/>
                    <a:pt x="729851" y="236901"/>
                    <a:pt x="699911" y="236901"/>
                  </a:cubicBezTo>
                  <a:lnTo>
                    <a:pt x="112889" y="236901"/>
                  </a:lnTo>
                  <a:cubicBezTo>
                    <a:pt x="50542" y="236901"/>
                    <a:pt x="0" y="186359"/>
                    <a:pt x="0" y="124012"/>
                  </a:cubicBezTo>
                  <a:lnTo>
                    <a:pt x="0" y="112889"/>
                  </a:lnTo>
                  <a:cubicBezTo>
                    <a:pt x="0" y="50542"/>
                    <a:pt x="50542" y="0"/>
                    <a:pt x="11288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>
              <a:solidFill>
                <a:srgbClr val="000000">
                  <a:alpha val="65882"/>
                </a:srgbClr>
              </a:solidFill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98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6086435" y="2350054"/>
            <a:ext cx="3086100" cy="899484"/>
            <a:chOff x="0" y="0"/>
            <a:chExt cx="812800" cy="236901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236901"/>
            </a:xfrm>
            <a:custGeom>
              <a:avLst/>
              <a:gdLst/>
              <a:ahLst/>
              <a:cxnLst/>
              <a:rect r="r" b="b" t="t" l="l"/>
              <a:pathLst>
                <a:path h="236901" w="812800">
                  <a:moveTo>
                    <a:pt x="112889" y="0"/>
                  </a:moveTo>
                  <a:lnTo>
                    <a:pt x="699911" y="0"/>
                  </a:lnTo>
                  <a:cubicBezTo>
                    <a:pt x="762258" y="0"/>
                    <a:pt x="812800" y="50542"/>
                    <a:pt x="812800" y="112889"/>
                  </a:cubicBezTo>
                  <a:lnTo>
                    <a:pt x="812800" y="124012"/>
                  </a:lnTo>
                  <a:cubicBezTo>
                    <a:pt x="812800" y="153952"/>
                    <a:pt x="800906" y="182666"/>
                    <a:pt x="779736" y="203837"/>
                  </a:cubicBezTo>
                  <a:cubicBezTo>
                    <a:pt x="758565" y="225008"/>
                    <a:pt x="729851" y="236901"/>
                    <a:pt x="699911" y="236901"/>
                  </a:cubicBezTo>
                  <a:lnTo>
                    <a:pt x="112889" y="236901"/>
                  </a:lnTo>
                  <a:cubicBezTo>
                    <a:pt x="50542" y="236901"/>
                    <a:pt x="0" y="186359"/>
                    <a:pt x="0" y="124012"/>
                  </a:cubicBezTo>
                  <a:lnTo>
                    <a:pt x="0" y="112889"/>
                  </a:lnTo>
                  <a:cubicBezTo>
                    <a:pt x="0" y="50542"/>
                    <a:pt x="50542" y="0"/>
                    <a:pt x="11288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>
              <a:solidFill>
                <a:srgbClr val="000000">
                  <a:alpha val="65882"/>
                </a:srgbClr>
              </a:solidFill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98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7539715" y="3138870"/>
            <a:ext cx="3211424" cy="899484"/>
            <a:chOff x="0" y="0"/>
            <a:chExt cx="845807" cy="236901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45807" cy="236901"/>
            </a:xfrm>
            <a:custGeom>
              <a:avLst/>
              <a:gdLst/>
              <a:ahLst/>
              <a:cxnLst/>
              <a:rect r="r" b="b" t="t" l="l"/>
              <a:pathLst>
                <a:path h="236901" w="845807">
                  <a:moveTo>
                    <a:pt x="108483" y="0"/>
                  </a:moveTo>
                  <a:lnTo>
                    <a:pt x="737324" y="0"/>
                  </a:lnTo>
                  <a:cubicBezTo>
                    <a:pt x="797237" y="0"/>
                    <a:pt x="845807" y="48570"/>
                    <a:pt x="845807" y="108483"/>
                  </a:cubicBezTo>
                  <a:lnTo>
                    <a:pt x="845807" y="128418"/>
                  </a:lnTo>
                  <a:cubicBezTo>
                    <a:pt x="845807" y="188331"/>
                    <a:pt x="797237" y="236901"/>
                    <a:pt x="737324" y="236901"/>
                  </a:cubicBezTo>
                  <a:lnTo>
                    <a:pt x="108483" y="236901"/>
                  </a:lnTo>
                  <a:cubicBezTo>
                    <a:pt x="48570" y="236901"/>
                    <a:pt x="0" y="188331"/>
                    <a:pt x="0" y="128418"/>
                  </a:cubicBezTo>
                  <a:lnTo>
                    <a:pt x="0" y="108483"/>
                  </a:lnTo>
                  <a:cubicBezTo>
                    <a:pt x="0" y="48570"/>
                    <a:pt x="48570" y="0"/>
                    <a:pt x="1084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>
              <a:solidFill>
                <a:srgbClr val="000000">
                  <a:alpha val="65882"/>
                </a:srgbClr>
              </a:solidFill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98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9374449" y="4145535"/>
            <a:ext cx="3389794" cy="899484"/>
            <a:chOff x="0" y="0"/>
            <a:chExt cx="892785" cy="236901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92785" cy="236901"/>
            </a:xfrm>
            <a:custGeom>
              <a:avLst/>
              <a:gdLst/>
              <a:ahLst/>
              <a:cxnLst/>
              <a:rect r="r" b="b" t="t" l="l"/>
              <a:pathLst>
                <a:path h="236901" w="892785">
                  <a:moveTo>
                    <a:pt x="102775" y="0"/>
                  </a:moveTo>
                  <a:lnTo>
                    <a:pt x="790010" y="0"/>
                  </a:lnTo>
                  <a:cubicBezTo>
                    <a:pt x="817268" y="0"/>
                    <a:pt x="843409" y="10828"/>
                    <a:pt x="862683" y="30102"/>
                  </a:cubicBezTo>
                  <a:cubicBezTo>
                    <a:pt x="881957" y="49376"/>
                    <a:pt x="892785" y="75517"/>
                    <a:pt x="892785" y="102775"/>
                  </a:cubicBezTo>
                  <a:lnTo>
                    <a:pt x="892785" y="134126"/>
                  </a:lnTo>
                  <a:cubicBezTo>
                    <a:pt x="892785" y="190887"/>
                    <a:pt x="846771" y="236901"/>
                    <a:pt x="790010" y="236901"/>
                  </a:cubicBezTo>
                  <a:lnTo>
                    <a:pt x="102775" y="236901"/>
                  </a:lnTo>
                  <a:cubicBezTo>
                    <a:pt x="46014" y="236901"/>
                    <a:pt x="0" y="190887"/>
                    <a:pt x="0" y="134126"/>
                  </a:cubicBezTo>
                  <a:lnTo>
                    <a:pt x="0" y="102775"/>
                  </a:lnTo>
                  <a:cubicBezTo>
                    <a:pt x="0" y="46014"/>
                    <a:pt x="46014" y="0"/>
                    <a:pt x="10277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>
              <a:solidFill>
                <a:srgbClr val="000000">
                  <a:alpha val="65882"/>
                </a:srgbClr>
              </a:solidFill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98"/>
                </a:lnSpc>
              </a:pP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1364933" y="5134801"/>
            <a:ext cx="3912692" cy="899484"/>
            <a:chOff x="0" y="0"/>
            <a:chExt cx="1030503" cy="236901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030503" cy="236901"/>
            </a:xfrm>
            <a:custGeom>
              <a:avLst/>
              <a:gdLst/>
              <a:ahLst/>
              <a:cxnLst/>
              <a:rect r="r" b="b" t="t" l="l"/>
              <a:pathLst>
                <a:path h="236901" w="1030503">
                  <a:moveTo>
                    <a:pt x="89040" y="0"/>
                  </a:moveTo>
                  <a:lnTo>
                    <a:pt x="941463" y="0"/>
                  </a:lnTo>
                  <a:cubicBezTo>
                    <a:pt x="990639" y="0"/>
                    <a:pt x="1030503" y="39865"/>
                    <a:pt x="1030503" y="89040"/>
                  </a:cubicBezTo>
                  <a:lnTo>
                    <a:pt x="1030503" y="147861"/>
                  </a:lnTo>
                  <a:cubicBezTo>
                    <a:pt x="1030503" y="197037"/>
                    <a:pt x="990639" y="236901"/>
                    <a:pt x="941463" y="236901"/>
                  </a:cubicBezTo>
                  <a:lnTo>
                    <a:pt x="89040" y="236901"/>
                  </a:lnTo>
                  <a:cubicBezTo>
                    <a:pt x="39865" y="236901"/>
                    <a:pt x="0" y="197037"/>
                    <a:pt x="0" y="147861"/>
                  </a:cubicBezTo>
                  <a:lnTo>
                    <a:pt x="0" y="89040"/>
                  </a:lnTo>
                  <a:cubicBezTo>
                    <a:pt x="0" y="39865"/>
                    <a:pt x="39865" y="0"/>
                    <a:pt x="8904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>
              <a:solidFill>
                <a:srgbClr val="000000">
                  <a:alpha val="65882"/>
                </a:srgbClr>
              </a:solidFill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98"/>
                </a:lnSpc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3582727" y="4145535"/>
            <a:ext cx="3389794" cy="899484"/>
            <a:chOff x="0" y="0"/>
            <a:chExt cx="892785" cy="236901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92785" cy="236901"/>
            </a:xfrm>
            <a:custGeom>
              <a:avLst/>
              <a:gdLst/>
              <a:ahLst/>
              <a:cxnLst/>
              <a:rect r="r" b="b" t="t" l="l"/>
              <a:pathLst>
                <a:path h="236901" w="892785">
                  <a:moveTo>
                    <a:pt x="102775" y="0"/>
                  </a:moveTo>
                  <a:lnTo>
                    <a:pt x="790010" y="0"/>
                  </a:lnTo>
                  <a:cubicBezTo>
                    <a:pt x="817268" y="0"/>
                    <a:pt x="843409" y="10828"/>
                    <a:pt x="862683" y="30102"/>
                  </a:cubicBezTo>
                  <a:cubicBezTo>
                    <a:pt x="881957" y="49376"/>
                    <a:pt x="892785" y="75517"/>
                    <a:pt x="892785" y="102775"/>
                  </a:cubicBezTo>
                  <a:lnTo>
                    <a:pt x="892785" y="134126"/>
                  </a:lnTo>
                  <a:cubicBezTo>
                    <a:pt x="892785" y="190887"/>
                    <a:pt x="846771" y="236901"/>
                    <a:pt x="790010" y="236901"/>
                  </a:cubicBezTo>
                  <a:lnTo>
                    <a:pt x="102775" y="236901"/>
                  </a:lnTo>
                  <a:cubicBezTo>
                    <a:pt x="46014" y="236901"/>
                    <a:pt x="0" y="190887"/>
                    <a:pt x="0" y="134126"/>
                  </a:cubicBezTo>
                  <a:lnTo>
                    <a:pt x="0" y="102775"/>
                  </a:lnTo>
                  <a:cubicBezTo>
                    <a:pt x="0" y="46014"/>
                    <a:pt x="46014" y="0"/>
                    <a:pt x="10277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>
              <a:solidFill>
                <a:srgbClr val="000000">
                  <a:alpha val="65882"/>
                </a:srgbClr>
              </a:solidFill>
            </a:ln>
          </p:spPr>
        </p:sp>
        <p:sp>
          <p:nvSpPr>
            <p:cNvPr name="TextBox 47" id="47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98"/>
                </a:lnSpc>
              </a:pPr>
            </a:p>
          </p:txBody>
        </p:sp>
      </p:grpSp>
      <p:sp>
        <p:nvSpPr>
          <p:cNvPr name="TextBox 48" id="48"/>
          <p:cNvSpPr txBox="true"/>
          <p:nvPr/>
        </p:nvSpPr>
        <p:spPr>
          <a:xfrm rot="0">
            <a:off x="517904" y="9459015"/>
            <a:ext cx="999360" cy="211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00"/>
              </a:lnSpc>
            </a:pPr>
            <a:r>
              <a:rPr lang="en-US" sz="1600" spc="96">
                <a:solidFill>
                  <a:srgbClr val="000000"/>
                </a:solidFill>
                <a:latin typeface="IBM Plex Sans"/>
              </a:rPr>
              <a:t>Page / 7</a:t>
            </a:r>
          </a:p>
        </p:txBody>
      </p:sp>
      <p:sp>
        <p:nvSpPr>
          <p:cNvPr name="Freeform 49" id="49"/>
          <p:cNvSpPr/>
          <p:nvPr/>
        </p:nvSpPr>
        <p:spPr>
          <a:xfrm flipH="false" flipV="false" rot="0">
            <a:off x="16042587" y="9362053"/>
            <a:ext cx="2245393" cy="617905"/>
          </a:xfrm>
          <a:custGeom>
            <a:avLst/>
            <a:gdLst/>
            <a:ahLst/>
            <a:cxnLst/>
            <a:rect r="r" b="b" t="t" l="l"/>
            <a:pathLst>
              <a:path h="617905" w="2245393">
                <a:moveTo>
                  <a:pt x="0" y="0"/>
                </a:moveTo>
                <a:lnTo>
                  <a:pt x="2245393" y="0"/>
                </a:lnTo>
                <a:lnTo>
                  <a:pt x="2245393" y="617905"/>
                </a:lnTo>
                <a:lnTo>
                  <a:pt x="0" y="6179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7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CD7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66788"/>
            <a:ext cx="18288000" cy="61912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-210" y="9986691"/>
            <a:ext cx="18288000" cy="61912"/>
          </a:xfrm>
          <a:prstGeom prst="line">
            <a:avLst/>
          </a:prstGeom>
          <a:ln cap="flat" w="1238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177488" y="1090612"/>
            <a:ext cx="5110512" cy="8834167"/>
            <a:chOff x="0" y="0"/>
            <a:chExt cx="1345978" cy="232669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45979" cy="2326694"/>
            </a:xfrm>
            <a:custGeom>
              <a:avLst/>
              <a:gdLst/>
              <a:ahLst/>
              <a:cxnLst/>
              <a:rect r="r" b="b" t="t" l="l"/>
              <a:pathLst>
                <a:path h="2326694" w="1345979">
                  <a:moveTo>
                    <a:pt x="0" y="0"/>
                  </a:moveTo>
                  <a:lnTo>
                    <a:pt x="1345979" y="0"/>
                  </a:lnTo>
                  <a:lnTo>
                    <a:pt x="1345979" y="2326694"/>
                  </a:lnTo>
                  <a:lnTo>
                    <a:pt x="0" y="232669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98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2496" y="1090612"/>
            <a:ext cx="13179984" cy="8896079"/>
          </a:xfrm>
          <a:custGeom>
            <a:avLst/>
            <a:gdLst/>
            <a:ahLst/>
            <a:cxnLst/>
            <a:rect r="r" b="b" t="t" l="l"/>
            <a:pathLst>
              <a:path h="8896079" w="13179984">
                <a:moveTo>
                  <a:pt x="0" y="0"/>
                </a:moveTo>
                <a:lnTo>
                  <a:pt x="13179984" y="0"/>
                </a:lnTo>
                <a:lnTo>
                  <a:pt x="13179984" y="8896079"/>
                </a:lnTo>
                <a:lnTo>
                  <a:pt x="0" y="88960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2015" y="308907"/>
            <a:ext cx="9905676" cy="542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00"/>
              </a:lnSpc>
            </a:pPr>
            <a:r>
              <a:rPr lang="en-US" sz="4000">
                <a:solidFill>
                  <a:srgbClr val="000000"/>
                </a:solidFill>
                <a:latin typeface="IBM Plex Sans"/>
              </a:rPr>
              <a:t>DELIVERY VS CUSTOMER REVIEW SCORE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DCD7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1025" y="219870"/>
            <a:ext cx="4293840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  <a:spcBef>
                <a:spcPct val="0"/>
              </a:spcBef>
            </a:pPr>
            <a:r>
              <a:rPr lang="en-US" sz="2400" spc="28">
                <a:solidFill>
                  <a:srgbClr val="000000"/>
                </a:solidFill>
                <a:latin typeface="IBM Plex Sans"/>
              </a:rPr>
              <a:t>BACKLOG AND ASSUMPTIONS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DAFkfAJBt64</dc:identifier>
  <dcterms:modified xsi:type="dcterms:W3CDTF">2011-08-01T06:04:30Z</dcterms:modified>
  <cp:revision>1</cp:revision>
  <dc:title>Magist vs Eniac Presentation</dc:title>
</cp:coreProperties>
</file>

<file path=docProps/thumbnail.jpeg>
</file>